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317" r:id="rId4"/>
    <p:sldId id="323" r:id="rId5"/>
    <p:sldId id="324" r:id="rId6"/>
    <p:sldId id="325" r:id="rId7"/>
    <p:sldId id="328" r:id="rId8"/>
    <p:sldId id="326" r:id="rId9"/>
    <p:sldId id="329" r:id="rId10"/>
    <p:sldId id="327" r:id="rId11"/>
    <p:sldId id="330" r:id="rId12"/>
    <p:sldId id="337" r:id="rId13"/>
    <p:sldId id="331" r:id="rId14"/>
    <p:sldId id="334" r:id="rId15"/>
    <p:sldId id="332" r:id="rId16"/>
    <p:sldId id="335" r:id="rId17"/>
    <p:sldId id="333" r:id="rId18"/>
    <p:sldId id="33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60"/>
  </p:normalViewPr>
  <p:slideViewPr>
    <p:cSldViewPr snapToGrid="0">
      <p:cViewPr varScale="1">
        <p:scale>
          <a:sx n="80" d="100"/>
          <a:sy n="80" d="100"/>
        </p:scale>
        <p:origin x="39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11-12-2017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havo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opdracht </a:t>
            </a:r>
            <a:r>
              <a:rPr lang="nl-NL" dirty="0" smtClean="0"/>
              <a:t>92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/>
              <a:t>8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werk!</a:t>
            </a:r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039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273"/>
            <a:ext cx="12192000" cy="235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68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 oefenopgaves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Kom je ergens niet uit? Blader terug in je lesbrief, ga opzoek naar goede antwoord of stel vragen!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9598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48372"/>
            <a:ext cx="8596668" cy="1320800"/>
          </a:xfrm>
        </p:spPr>
        <p:txBody>
          <a:bodyPr/>
          <a:lstStyle/>
          <a:p>
            <a:r>
              <a:rPr lang="nl-NL" dirty="0" smtClean="0"/>
              <a:t>Oefenopgave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Volgende oefenopgave</a:t>
            </a:r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020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453" y="240633"/>
            <a:ext cx="8720549" cy="5800730"/>
          </a:xfrm>
        </p:spPr>
        <p:txBody>
          <a:bodyPr>
            <a:normAutofit/>
          </a:bodyPr>
          <a:lstStyle/>
          <a:p>
            <a:r>
              <a:rPr lang="en-GB" sz="2500" dirty="0" smtClean="0"/>
              <a:t>(</a:t>
            </a:r>
            <a:r>
              <a:rPr lang="en-GB" sz="2500" dirty="0"/>
              <a:t>1)	1.	50.000 x 1,06</a:t>
            </a:r>
            <a:r>
              <a:rPr lang="en-GB" sz="2500" baseline="30000" dirty="0"/>
              <a:t>4 </a:t>
            </a:r>
            <a:r>
              <a:rPr lang="en-GB" sz="2500" dirty="0"/>
              <a:t>= 63.123,85 </a:t>
            </a:r>
            <a:endParaRPr lang="nl-NL" sz="2500" dirty="0"/>
          </a:p>
          <a:p>
            <a:r>
              <a:rPr lang="nl-NL" sz="2500" dirty="0" smtClean="0"/>
              <a:t>(</a:t>
            </a:r>
            <a:r>
              <a:rPr lang="nl-NL" sz="2500" dirty="0"/>
              <a:t>1)	2.	25.000 /1,06</a:t>
            </a:r>
            <a:r>
              <a:rPr lang="nl-NL" sz="2500" baseline="30000" dirty="0"/>
              <a:t>5</a:t>
            </a:r>
            <a:r>
              <a:rPr lang="nl-NL" sz="2500" dirty="0"/>
              <a:t> = 18.681,45</a:t>
            </a:r>
          </a:p>
          <a:p>
            <a:r>
              <a:rPr lang="nl-NL" sz="2500" dirty="0" smtClean="0"/>
              <a:t>(</a:t>
            </a:r>
            <a:r>
              <a:rPr lang="nl-NL" sz="2500" dirty="0"/>
              <a:t>2)	3.	63.123,85 x 1,06 + 18.681,45 = € </a:t>
            </a:r>
            <a:r>
              <a:rPr lang="nl-NL" sz="2500" dirty="0" smtClean="0"/>
              <a:t>85.592,73</a:t>
            </a:r>
            <a:r>
              <a:rPr lang="nl-NL" sz="2500" dirty="0"/>
              <a:t> </a:t>
            </a:r>
          </a:p>
          <a:p>
            <a:r>
              <a:rPr lang="nl-NL" sz="2500" dirty="0"/>
              <a:t>(1)	4.	De geldgever wil voorkomen dat men bij een lagere (markt‑) rente vervroegd gaat aflossen</a:t>
            </a:r>
            <a:r>
              <a:rPr lang="nl-NL" sz="2500" dirty="0" smtClean="0"/>
              <a:t>.</a:t>
            </a:r>
            <a:r>
              <a:rPr lang="nl-NL" sz="2500" dirty="0"/>
              <a:t> </a:t>
            </a:r>
          </a:p>
          <a:p>
            <a:r>
              <a:rPr lang="nl-NL" sz="2500" u="sng" dirty="0"/>
              <a:t>(2)</a:t>
            </a:r>
            <a:r>
              <a:rPr lang="nl-NL" sz="2500" dirty="0"/>
              <a:t>	5.	Rente in 2009 is 8% x 74.504,88 = 5.960,39. Aflossing 2009 = 11.103,43 - 5960,39 = 5.143,04.</a:t>
            </a:r>
          </a:p>
          <a:p>
            <a:r>
              <a:rPr lang="nl-NL" sz="2500" dirty="0"/>
              <a:t>		Schuld op 1-1-2010 = 74.504,88 - 5.143,04 = € 69.361,84</a:t>
            </a:r>
          </a:p>
          <a:p>
            <a:r>
              <a:rPr lang="nl-NL" sz="2500" dirty="0"/>
              <a:t>(7)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50985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48372"/>
            <a:ext cx="8596668" cy="1320800"/>
          </a:xfrm>
        </p:spPr>
        <p:txBody>
          <a:bodyPr/>
          <a:lstStyle/>
          <a:p>
            <a:r>
              <a:rPr lang="nl-NL" dirty="0" smtClean="0"/>
              <a:t>Oefenopgave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Volgende oefenopgave</a:t>
            </a:r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12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0"/>
            <a:ext cx="10780294" cy="6041363"/>
          </a:xfrm>
        </p:spPr>
        <p:txBody>
          <a:bodyPr>
            <a:noAutofit/>
          </a:bodyPr>
          <a:lstStyle/>
          <a:p>
            <a:pPr hangingPunct="0"/>
            <a:r>
              <a:rPr lang="nl-NL" sz="2400" dirty="0"/>
              <a:t>(5)	1.	</a:t>
            </a:r>
            <a:r>
              <a:rPr lang="nl-NL" sz="2400" b="1" dirty="0"/>
              <a:t>Ontvangsten </a:t>
            </a:r>
            <a:endParaRPr lang="nl-NL" sz="2400" dirty="0"/>
          </a:p>
          <a:p>
            <a:pPr hangingPunct="0"/>
            <a:r>
              <a:rPr lang="nl-NL" sz="2400" dirty="0"/>
              <a:t>			Lening 90% x 1.700.000	1.530.000,-</a:t>
            </a:r>
          </a:p>
          <a:p>
            <a:pPr hangingPunct="0"/>
            <a:r>
              <a:rPr lang="nl-NL" sz="2400" dirty="0"/>
              <a:t>		</a:t>
            </a:r>
            <a:r>
              <a:rPr lang="nl-NL" sz="2400" b="1" dirty="0"/>
              <a:t>Uitgaven</a:t>
            </a:r>
            <a:endParaRPr lang="nl-NL" sz="2400" dirty="0"/>
          </a:p>
          <a:p>
            <a:pPr hangingPunct="0"/>
            <a:r>
              <a:rPr lang="nl-NL" sz="2400" dirty="0"/>
              <a:t>		  Machines 4 x 425.000 = 		1.700.000,-</a:t>
            </a:r>
          </a:p>
          <a:p>
            <a:pPr hangingPunct="0"/>
            <a:r>
              <a:rPr lang="nl-NL" sz="2400" dirty="0"/>
              <a:t>		  Rente 6/12 x 5,5% x 1.530.000 = 	42.075,-</a:t>
            </a:r>
          </a:p>
          <a:p>
            <a:pPr hangingPunct="0"/>
            <a:r>
              <a:rPr lang="nl-NL" sz="2400" dirty="0"/>
              <a:t>			          6/12 x 5,5% x (1.530.000 - 1.530.000/20) = 	</a:t>
            </a:r>
            <a:r>
              <a:rPr lang="nl-NL" sz="2400" u="sng" dirty="0"/>
              <a:t>39.971,25</a:t>
            </a:r>
            <a:endParaRPr lang="nl-NL" sz="2400" dirty="0"/>
          </a:p>
          <a:p>
            <a:pPr hangingPunct="0"/>
            <a:r>
              <a:rPr lang="nl-NL" sz="2400" dirty="0"/>
              <a:t>					82.046,25</a:t>
            </a:r>
          </a:p>
          <a:p>
            <a:pPr hangingPunct="0"/>
            <a:r>
              <a:rPr lang="nl-NL" sz="2400" dirty="0"/>
              <a:t>		 Aflossing 2 x 1.530.000/20 = 	</a:t>
            </a:r>
            <a:r>
              <a:rPr lang="nl-NL" sz="2400" u="sng" dirty="0"/>
              <a:t>153.000,-</a:t>
            </a:r>
            <a:endParaRPr lang="nl-NL" sz="2400" dirty="0"/>
          </a:p>
          <a:p>
            <a:pPr hangingPunct="0"/>
            <a:r>
              <a:rPr lang="nl-NL" sz="2400" dirty="0"/>
              <a:t>		 Totaal	</a:t>
            </a:r>
            <a:r>
              <a:rPr lang="nl-NL" sz="2400" dirty="0" smtClean="0"/>
              <a:t>1.935.046,25</a:t>
            </a:r>
            <a:endParaRPr lang="nl-NL" sz="2400" dirty="0"/>
          </a:p>
          <a:p>
            <a:pPr hangingPunct="0"/>
            <a:r>
              <a:rPr lang="nl-NL" sz="2400" dirty="0"/>
              <a:t>(3)	2.	</a:t>
            </a:r>
            <a:r>
              <a:rPr lang="nl-NL" sz="2400" b="1" dirty="0"/>
              <a:t>Kosten</a:t>
            </a:r>
            <a:endParaRPr lang="nl-NL" sz="2400" dirty="0"/>
          </a:p>
          <a:p>
            <a:pPr hangingPunct="0"/>
            <a:r>
              <a:rPr lang="nl-NL" sz="2400" dirty="0"/>
              <a:t>			afschrijving  (1.700.000 - 140.000)/6 =	260.000,-</a:t>
            </a:r>
          </a:p>
          <a:p>
            <a:pPr hangingPunct="0"/>
            <a:r>
              <a:rPr lang="nl-NL" sz="2400" dirty="0"/>
              <a:t>			rente 6/12 x 5,5% x 1.530.000 + </a:t>
            </a:r>
          </a:p>
          <a:p>
            <a:pPr hangingPunct="0"/>
            <a:r>
              <a:rPr lang="nl-NL" sz="2400" dirty="0"/>
              <a:t>			         6/12 x 5,5% x (1.530.000 - 76.500) =	</a:t>
            </a:r>
            <a:r>
              <a:rPr lang="nl-NL" sz="2400" u="sng" dirty="0"/>
              <a:t>82.046,25</a:t>
            </a:r>
            <a:endParaRPr lang="nl-NL" sz="2400" dirty="0"/>
          </a:p>
          <a:p>
            <a:pPr hangingPunct="0"/>
            <a:r>
              <a:rPr lang="nl-NL" sz="2400" dirty="0"/>
              <a:t>		</a:t>
            </a:r>
            <a:r>
              <a:rPr lang="fr-FR" sz="2400" dirty="0" err="1"/>
              <a:t>Totaal</a:t>
            </a:r>
            <a:r>
              <a:rPr lang="fr-FR" sz="2400" dirty="0"/>
              <a:t>	342.046,25</a:t>
            </a:r>
            <a:endParaRPr lang="nl-NL" sz="2400" dirty="0"/>
          </a:p>
          <a:p>
            <a:pPr hangingPunct="0"/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53368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48372"/>
            <a:ext cx="8596668" cy="1320800"/>
          </a:xfrm>
        </p:spPr>
        <p:txBody>
          <a:bodyPr/>
          <a:lstStyle/>
          <a:p>
            <a:r>
              <a:rPr lang="nl-NL" dirty="0" smtClean="0"/>
              <a:t>Oefenopgave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Tres </a:t>
            </a:r>
            <a:r>
              <a:rPr lang="nl-NL" sz="2500" dirty="0" err="1" smtClean="0"/>
              <a:t>bien</a:t>
            </a:r>
            <a:r>
              <a:rPr lang="nl-NL" sz="2500" dirty="0" smtClean="0"/>
              <a:t>!</a:t>
            </a:r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306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75243"/>
          <a:stretch/>
        </p:blipFill>
        <p:spPr>
          <a:xfrm>
            <a:off x="0" y="1"/>
            <a:ext cx="12192000" cy="974558"/>
          </a:xfrm>
          <a:prstGeom prst="rect">
            <a:avLst/>
          </a:prstGeom>
        </p:spPr>
      </p:pic>
      <p:pic>
        <p:nvPicPr>
          <p:cNvPr id="8" name="Tijdelijke aanduiding voor inhoud 6"/>
          <p:cNvPicPr>
            <a:picLocks noChangeAspect="1"/>
          </p:cNvPicPr>
          <p:nvPr/>
        </p:nvPicPr>
        <p:blipFill rotWithShape="1">
          <a:blip r:embed="rId2"/>
          <a:srcRect r="70592" b="41010"/>
          <a:stretch/>
        </p:blipFill>
        <p:spPr>
          <a:xfrm>
            <a:off x="0" y="0"/>
            <a:ext cx="3585411" cy="2322095"/>
          </a:xfrm>
          <a:prstGeom prst="rect">
            <a:avLst/>
          </a:prstGeom>
        </p:spPr>
      </p:pic>
      <p:pic>
        <p:nvPicPr>
          <p:cNvPr id="9" name="Tijdelijke aanduiding voor inhoud 6"/>
          <p:cNvPicPr>
            <a:picLocks noChangeAspect="1"/>
          </p:cNvPicPr>
          <p:nvPr/>
        </p:nvPicPr>
        <p:blipFill rotWithShape="1">
          <a:blip r:embed="rId2"/>
          <a:srcRect r="56875" b="41316"/>
          <a:stretch/>
        </p:blipFill>
        <p:spPr>
          <a:xfrm>
            <a:off x="0" y="0"/>
            <a:ext cx="5257800" cy="2310063"/>
          </a:xfrm>
          <a:prstGeom prst="rect">
            <a:avLst/>
          </a:prstGeom>
        </p:spPr>
      </p:pic>
      <p:pic>
        <p:nvPicPr>
          <p:cNvPr id="10" name="Tijdelijke aanduiding voor inhoud 6"/>
          <p:cNvPicPr>
            <a:picLocks noChangeAspect="1"/>
          </p:cNvPicPr>
          <p:nvPr/>
        </p:nvPicPr>
        <p:blipFill rotWithShape="1">
          <a:blip r:embed="rId2"/>
          <a:srcRect r="43257" b="41316"/>
          <a:stretch/>
        </p:blipFill>
        <p:spPr>
          <a:xfrm>
            <a:off x="0" y="0"/>
            <a:ext cx="6918158" cy="2310063"/>
          </a:xfrm>
          <a:prstGeom prst="rect">
            <a:avLst/>
          </a:prstGeom>
        </p:spPr>
      </p:pic>
      <p:pic>
        <p:nvPicPr>
          <p:cNvPr id="11" name="Tijdelijke aanduiding voor inhoud 6"/>
          <p:cNvPicPr>
            <a:picLocks noChangeAspect="1"/>
          </p:cNvPicPr>
          <p:nvPr/>
        </p:nvPicPr>
        <p:blipFill rotWithShape="1">
          <a:blip r:embed="rId2"/>
          <a:srcRect r="29540" b="41010"/>
          <a:stretch/>
        </p:blipFill>
        <p:spPr>
          <a:xfrm>
            <a:off x="0" y="0"/>
            <a:ext cx="8590547" cy="2322095"/>
          </a:xfrm>
          <a:prstGeom prst="rect">
            <a:avLst/>
          </a:prstGeom>
        </p:spPr>
      </p:pic>
      <p:pic>
        <p:nvPicPr>
          <p:cNvPr id="12" name="Tijdelijke aanduiding voor inhoud 6"/>
          <p:cNvPicPr>
            <a:picLocks noChangeAspect="1"/>
          </p:cNvPicPr>
          <p:nvPr/>
        </p:nvPicPr>
        <p:blipFill rotWithShape="1">
          <a:blip r:embed="rId2"/>
          <a:srcRect r="230" b="42233"/>
          <a:stretch/>
        </p:blipFill>
        <p:spPr>
          <a:xfrm>
            <a:off x="0" y="1"/>
            <a:ext cx="12163926" cy="2273968"/>
          </a:xfrm>
          <a:prstGeom prst="rect">
            <a:avLst/>
          </a:prstGeom>
        </p:spPr>
      </p:pic>
      <p:pic>
        <p:nvPicPr>
          <p:cNvPr id="13" name="Tijdelijke aanduiding voor inhoud 6"/>
          <p:cNvPicPr>
            <a:picLocks noChangeAspect="1"/>
          </p:cNvPicPr>
          <p:nvPr/>
        </p:nvPicPr>
        <p:blipFill rotWithShape="1">
          <a:blip r:embed="rId2"/>
          <a:srcRect r="70197" b="30007"/>
          <a:stretch/>
        </p:blipFill>
        <p:spPr>
          <a:xfrm>
            <a:off x="0" y="1"/>
            <a:ext cx="3633537" cy="2755232"/>
          </a:xfrm>
          <a:prstGeom prst="rect">
            <a:avLst/>
          </a:prstGeom>
        </p:spPr>
      </p:pic>
      <p:pic>
        <p:nvPicPr>
          <p:cNvPr id="14" name="Tijdelijke aanduiding voor inhoud 6"/>
          <p:cNvPicPr>
            <a:picLocks noChangeAspect="1"/>
          </p:cNvPicPr>
          <p:nvPr/>
        </p:nvPicPr>
        <p:blipFill rotWithShape="1">
          <a:blip r:embed="rId2"/>
          <a:srcRect r="57072" b="30924"/>
          <a:stretch/>
        </p:blipFill>
        <p:spPr>
          <a:xfrm>
            <a:off x="0" y="0"/>
            <a:ext cx="5233737" cy="2719137"/>
          </a:xfrm>
          <a:prstGeom prst="rect">
            <a:avLst/>
          </a:prstGeom>
        </p:spPr>
      </p:pic>
      <p:pic>
        <p:nvPicPr>
          <p:cNvPr id="15" name="Tijdelijke aanduiding voor inhoud 6"/>
          <p:cNvPicPr>
            <a:picLocks noChangeAspect="1"/>
          </p:cNvPicPr>
          <p:nvPr/>
        </p:nvPicPr>
        <p:blipFill rotWithShape="1">
          <a:blip r:embed="rId2"/>
          <a:srcRect r="43059" b="30618"/>
          <a:stretch/>
        </p:blipFill>
        <p:spPr>
          <a:xfrm>
            <a:off x="0" y="1"/>
            <a:ext cx="6942221" cy="2731168"/>
          </a:xfrm>
          <a:prstGeom prst="rect">
            <a:avLst/>
          </a:prstGeom>
        </p:spPr>
      </p:pic>
      <p:pic>
        <p:nvPicPr>
          <p:cNvPr id="16" name="Tijdelijke aanduiding voor inhoud 6"/>
          <p:cNvPicPr>
            <a:picLocks noChangeAspect="1"/>
          </p:cNvPicPr>
          <p:nvPr/>
        </p:nvPicPr>
        <p:blipFill rotWithShape="1">
          <a:blip r:embed="rId2"/>
          <a:srcRect r="29638" b="30924"/>
          <a:stretch/>
        </p:blipFill>
        <p:spPr>
          <a:xfrm>
            <a:off x="0" y="0"/>
            <a:ext cx="8578516" cy="2719137"/>
          </a:xfrm>
          <a:prstGeom prst="rect">
            <a:avLst/>
          </a:prstGeom>
        </p:spPr>
      </p:pic>
      <p:pic>
        <p:nvPicPr>
          <p:cNvPr id="17" name="Tijdelijke aanduiding voor inhoud 6"/>
          <p:cNvPicPr>
            <a:picLocks noChangeAspect="1"/>
          </p:cNvPicPr>
          <p:nvPr/>
        </p:nvPicPr>
        <p:blipFill rotWithShape="1">
          <a:blip r:embed="rId2"/>
          <a:srcRect l="592" t="-30565" r="-592" b="30565"/>
          <a:stretch/>
        </p:blipFill>
        <p:spPr>
          <a:xfrm>
            <a:off x="72189" y="-1203158"/>
            <a:ext cx="12192000" cy="3936431"/>
          </a:xfrm>
          <a:prstGeom prst="rect">
            <a:avLst/>
          </a:prstGeom>
        </p:spPr>
      </p:pic>
      <p:pic>
        <p:nvPicPr>
          <p:cNvPr id="18" name="Tijdelijke aanduiding voor inhoud 6"/>
          <p:cNvPicPr>
            <a:picLocks noChangeAspect="1"/>
          </p:cNvPicPr>
          <p:nvPr/>
        </p:nvPicPr>
        <p:blipFill rotWithShape="1">
          <a:blip r:embed="rId2"/>
          <a:srcRect r="70197" b="19615"/>
          <a:stretch/>
        </p:blipFill>
        <p:spPr>
          <a:xfrm>
            <a:off x="0" y="0"/>
            <a:ext cx="3633537" cy="3164305"/>
          </a:xfrm>
          <a:prstGeom prst="rect">
            <a:avLst/>
          </a:prstGeom>
        </p:spPr>
      </p:pic>
      <p:pic>
        <p:nvPicPr>
          <p:cNvPr id="19" name="Tijdelijke aanduiding voor inhoud 6"/>
          <p:cNvPicPr>
            <a:picLocks noChangeAspect="1"/>
          </p:cNvPicPr>
          <p:nvPr/>
        </p:nvPicPr>
        <p:blipFill rotWithShape="1">
          <a:blip r:embed="rId2"/>
          <a:srcRect l="-395" t="-917" r="55592" b="19309"/>
          <a:stretch/>
        </p:blipFill>
        <p:spPr>
          <a:xfrm>
            <a:off x="-48126" y="-36094"/>
            <a:ext cx="5462337" cy="3212432"/>
          </a:xfrm>
          <a:prstGeom prst="rect">
            <a:avLst/>
          </a:prstGeom>
        </p:spPr>
      </p:pic>
      <p:pic>
        <p:nvPicPr>
          <p:cNvPr id="20" name="Tijdelijke aanduiding voor inhoud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9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98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 3 lessen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1: </a:t>
            </a:r>
            <a:r>
              <a:rPr lang="nl-NL" sz="2500" dirty="0" smtClean="0"/>
              <a:t>oefenopgave uit het boek 90/91  92.</a:t>
            </a:r>
            <a:endParaRPr lang="nl-NL" sz="2500" dirty="0" smtClean="0"/>
          </a:p>
          <a:p>
            <a:r>
              <a:rPr lang="nl-NL" sz="2500" dirty="0" smtClean="0"/>
              <a:t>Les 2: </a:t>
            </a:r>
            <a:r>
              <a:rPr lang="nl-NL" sz="2500" dirty="0" smtClean="0"/>
              <a:t>oefenopgaves (h1 t/m h4)</a:t>
            </a:r>
          </a:p>
          <a:p>
            <a:r>
              <a:rPr lang="nl-NL" sz="2500" dirty="0" smtClean="0"/>
              <a:t>Les </a:t>
            </a:r>
            <a:r>
              <a:rPr lang="nl-NL" sz="2500" dirty="0" smtClean="0"/>
              <a:t>3: </a:t>
            </a:r>
            <a:r>
              <a:rPr lang="nl-NL" sz="2500" dirty="0" smtClean="0"/>
              <a:t>uur om in te halen voor de huiswerk boefjes.</a:t>
            </a:r>
          </a:p>
          <a:p>
            <a:endParaRPr lang="nl-NL" sz="2500" dirty="0"/>
          </a:p>
          <a:p>
            <a:r>
              <a:rPr lang="nl-NL" sz="2500" dirty="0" smtClean="0"/>
              <a:t>De </a:t>
            </a:r>
            <a:r>
              <a:rPr lang="nl-NL" sz="2500" dirty="0" err="1" smtClean="0"/>
              <a:t>toetstof</a:t>
            </a:r>
            <a:r>
              <a:rPr lang="nl-NL" sz="2500" dirty="0" smtClean="0"/>
              <a:t> is H1 </a:t>
            </a:r>
            <a:r>
              <a:rPr lang="nl-NL" sz="2500" dirty="0" err="1" smtClean="0"/>
              <a:t>tm</a:t>
            </a:r>
            <a:r>
              <a:rPr lang="nl-NL" sz="2500" dirty="0" smtClean="0"/>
              <a:t> H4!!!! 100 minuten toets.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84261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08284"/>
            <a:ext cx="8596668" cy="1822116"/>
          </a:xfrm>
        </p:spPr>
        <p:txBody>
          <a:bodyPr/>
          <a:lstStyle/>
          <a:p>
            <a:r>
              <a:rPr lang="nl-NL" dirty="0" smtClean="0"/>
              <a:t>De kosten van duurzame productiemiddelen.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4695" y="1263317"/>
            <a:ext cx="10996863" cy="4778046"/>
          </a:xfrm>
        </p:spPr>
        <p:txBody>
          <a:bodyPr>
            <a:noAutofit/>
          </a:bodyPr>
          <a:lstStyle/>
          <a:p>
            <a:r>
              <a:rPr lang="nl-NL" sz="2500" dirty="0" smtClean="0"/>
              <a:t>Wat zijn duurzame productiemiddelen?</a:t>
            </a:r>
          </a:p>
          <a:p>
            <a:r>
              <a:rPr lang="nl-NL" sz="2500" dirty="0" smtClean="0"/>
              <a:t>Bezettingen die langer dan 1 jaar meegaan, en zodoende dalen in waarde, welke kosten horen hier bij? </a:t>
            </a:r>
          </a:p>
          <a:p>
            <a:r>
              <a:rPr lang="nl-NL" sz="2500" dirty="0" smtClean="0"/>
              <a:t>Afschrijvingskosten</a:t>
            </a:r>
          </a:p>
          <a:p>
            <a:r>
              <a:rPr lang="nl-NL" sz="2500" dirty="0" smtClean="0"/>
              <a:t>Maar ook installatie en verwijderingskosten</a:t>
            </a:r>
          </a:p>
          <a:p>
            <a:r>
              <a:rPr lang="nl-NL" sz="2500" dirty="0" smtClean="0"/>
              <a:t>Hoe berekenen we de afschrijvingskosten?</a:t>
            </a:r>
          </a:p>
          <a:p>
            <a:r>
              <a:rPr lang="nl-NL" sz="2500" b="1" dirty="0" smtClean="0"/>
              <a:t>(Aanschafwaarde + installatiekosten – restwaarde + verwijderingskosten) / economische levensduur.</a:t>
            </a:r>
          </a:p>
          <a:p>
            <a:r>
              <a:rPr lang="nl-NL" sz="2500" dirty="0" smtClean="0"/>
              <a:t>Stel ik koop een machine voor 100 euro + 10 euro installatiekosten, de restwaarde = 50 euro en de verwijderingskosten 10 euro. De economische levensduur is 7 jaar.</a:t>
            </a:r>
          </a:p>
          <a:p>
            <a:r>
              <a:rPr lang="nl-NL" sz="2500" dirty="0" smtClean="0"/>
              <a:t>100 + 10 – 50 + 10 = 70 			70 / 7 = 10 euro per jaar.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2300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 de afschrijving te bepalen moet je weten hoelang het product mee gaat.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l-NL" sz="2500" dirty="0" smtClean="0"/>
              <a:t>Onderscheid tussen de technische en economische levensduur</a:t>
            </a:r>
          </a:p>
          <a:p>
            <a:pPr marL="0" indent="0">
              <a:buNone/>
            </a:pPr>
            <a:r>
              <a:rPr lang="nl-NL" sz="2500" dirty="0" smtClean="0"/>
              <a:t>Technische levensduur: periode dat het productiemiddel prestatie levert.</a:t>
            </a:r>
          </a:p>
          <a:p>
            <a:pPr marL="0" indent="0">
              <a:buNone/>
            </a:pPr>
            <a:r>
              <a:rPr lang="nl-NL" sz="2500" dirty="0" smtClean="0"/>
              <a:t>Economische levensduur: periode dat het productiemiddel winstgevende prestaties levert. We gebruiken vaak de economische levensduur om de afschrijving te betalen.</a:t>
            </a:r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r>
              <a:rPr lang="nl-NL" sz="2500" dirty="0" smtClean="0"/>
              <a:t>Een andere afschijvingsmethode is afschijven met een vast % van de aanschafprijs.</a:t>
            </a:r>
          </a:p>
          <a:p>
            <a:pPr marL="0" indent="0">
              <a:buNone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7833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 systemen.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5167" y="1323475"/>
            <a:ext cx="9529011" cy="4138862"/>
          </a:xfrm>
        </p:spPr>
        <p:txBody>
          <a:bodyPr>
            <a:noAutofit/>
          </a:bodyPr>
          <a:lstStyle/>
          <a:p>
            <a:r>
              <a:rPr lang="nl-NL" sz="2500" dirty="0" smtClean="0"/>
              <a:t>geen afschrijvingsrekening.</a:t>
            </a:r>
          </a:p>
          <a:p>
            <a:r>
              <a:rPr lang="nl-NL" sz="2500" dirty="0" smtClean="0"/>
              <a:t>Duurzame productiemiddelen staan voor de boekwaarde op de balans, afschrijvingen verminderen de waarde op de balans.</a:t>
            </a:r>
          </a:p>
          <a:p>
            <a:r>
              <a:rPr lang="nl-NL" sz="2500" dirty="0" smtClean="0"/>
              <a:t>Wel afschrijvingsrekening.</a:t>
            </a:r>
          </a:p>
          <a:p>
            <a:r>
              <a:rPr lang="nl-NL" sz="2500" dirty="0" smtClean="0"/>
              <a:t>Duurzame productiemiddelen staan voor de aanschaffingsprijs op de balans.</a:t>
            </a:r>
          </a:p>
          <a:p>
            <a:r>
              <a:rPr lang="nl-NL" sz="2500" dirty="0" smtClean="0"/>
              <a:t>Afschrijvingen verhogen het bedrag op de afschrijvingsrekening.</a:t>
            </a:r>
          </a:p>
          <a:p>
            <a:r>
              <a:rPr lang="nl-NL" sz="2500" dirty="0" smtClean="0"/>
              <a:t>Op de afschrijvingsrekening staat wat er tot dan is afgeschreven op het productiemiddelen.</a:t>
            </a:r>
          </a:p>
          <a:p>
            <a:r>
              <a:rPr lang="nl-NL" sz="2500" dirty="0" smtClean="0"/>
              <a:t>Aanschafprijs – bedrag afschrijvingsrekening = boekwaarde.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4853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opdracht </a:t>
            </a:r>
            <a:r>
              <a:rPr lang="nl-NL" dirty="0" smtClean="0"/>
              <a:t>90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</a:t>
            </a:r>
            <a:r>
              <a:rPr lang="nl-NL" sz="2500" dirty="0" smtClean="0"/>
              <a:t>?</a:t>
            </a:r>
          </a:p>
          <a:p>
            <a:r>
              <a:rPr lang="nl-NL" sz="2500" dirty="0" smtClean="0"/>
              <a:t>Opgave 91 is groot, dus als je eerder klaar bent begin hier alvast aan</a:t>
            </a:r>
            <a:endParaRPr lang="nl-NL" sz="2500" dirty="0" smtClean="0"/>
          </a:p>
          <a:p>
            <a:r>
              <a:rPr lang="nl-NL" sz="2500" dirty="0" smtClean="0"/>
              <a:t>Opgave 91 en 92</a:t>
            </a:r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537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5790"/>
          <a:stretch/>
        </p:blipFill>
        <p:spPr>
          <a:xfrm>
            <a:off x="0" y="0"/>
            <a:ext cx="12192000" cy="1371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6445"/>
          <a:stretch/>
        </p:blipFill>
        <p:spPr>
          <a:xfrm>
            <a:off x="0" y="0"/>
            <a:ext cx="12192000" cy="19009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5420"/>
          <a:stretch/>
        </p:blipFill>
        <p:spPr>
          <a:xfrm>
            <a:off x="0" y="0"/>
            <a:ext cx="12192000" cy="309211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4183"/>
          <a:stretch/>
        </p:blipFill>
        <p:spPr>
          <a:xfrm>
            <a:off x="0" y="0"/>
            <a:ext cx="12192000" cy="429527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4626"/>
          <a:stretch/>
        </p:blipFill>
        <p:spPr>
          <a:xfrm>
            <a:off x="0" y="0"/>
            <a:ext cx="12192000" cy="483669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66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66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opdracht </a:t>
            </a:r>
            <a:r>
              <a:rPr lang="nl-NL" dirty="0" smtClean="0"/>
              <a:t>91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Opgave 92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986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9" name="Tijdelijke aanduiding voor inhoud 8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80124"/>
          <a:stretch/>
        </p:blipFill>
        <p:spPr>
          <a:xfrm>
            <a:off x="0" y="3083462"/>
            <a:ext cx="12192000" cy="670391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b="64549"/>
          <a:stretch/>
        </p:blipFill>
        <p:spPr>
          <a:xfrm>
            <a:off x="0" y="-53182"/>
            <a:ext cx="12192000" cy="111196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47288"/>
          <a:stretch/>
        </p:blipFill>
        <p:spPr>
          <a:xfrm>
            <a:off x="0" y="-53182"/>
            <a:ext cx="12192000" cy="165338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31178"/>
          <a:stretch/>
        </p:blipFill>
        <p:spPr>
          <a:xfrm>
            <a:off x="0" y="-53182"/>
            <a:ext cx="12192000" cy="215870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17752"/>
          <a:stretch/>
        </p:blipFill>
        <p:spPr>
          <a:xfrm>
            <a:off x="0" y="-53182"/>
            <a:ext cx="12192000" cy="257981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3182"/>
            <a:ext cx="12192000" cy="3136644"/>
          </a:xfrm>
          <a:prstGeom prst="rect">
            <a:avLst/>
          </a:prstGeom>
        </p:spPr>
      </p:pic>
      <p:pic>
        <p:nvPicPr>
          <p:cNvPr id="10" name="Tijdelijke aanduiding voor inhoud 8"/>
          <p:cNvPicPr>
            <a:picLocks noChangeAspect="1"/>
          </p:cNvPicPr>
          <p:nvPr/>
        </p:nvPicPr>
        <p:blipFill rotWithShape="1">
          <a:blip r:embed="rId2"/>
          <a:srcRect b="65498"/>
          <a:stretch/>
        </p:blipFill>
        <p:spPr>
          <a:xfrm>
            <a:off x="0" y="3083462"/>
            <a:ext cx="12192000" cy="1163685"/>
          </a:xfrm>
          <a:prstGeom prst="rect">
            <a:avLst/>
          </a:prstGeom>
        </p:spPr>
      </p:pic>
      <p:pic>
        <p:nvPicPr>
          <p:cNvPr id="11" name="Tijdelijke aanduiding voor inhoud 8"/>
          <p:cNvPicPr>
            <a:picLocks noChangeAspect="1"/>
          </p:cNvPicPr>
          <p:nvPr/>
        </p:nvPicPr>
        <p:blipFill rotWithShape="1">
          <a:blip r:embed="rId2"/>
          <a:srcRect b="53370"/>
          <a:stretch/>
        </p:blipFill>
        <p:spPr>
          <a:xfrm>
            <a:off x="0" y="3083462"/>
            <a:ext cx="12192000" cy="1572759"/>
          </a:xfrm>
          <a:prstGeom prst="rect">
            <a:avLst/>
          </a:prstGeom>
        </p:spPr>
      </p:pic>
      <p:pic>
        <p:nvPicPr>
          <p:cNvPr id="12" name="Tijdelijke aanduiding voor inhoud 8"/>
          <p:cNvPicPr>
            <a:picLocks noChangeAspect="1"/>
          </p:cNvPicPr>
          <p:nvPr/>
        </p:nvPicPr>
        <p:blipFill rotWithShape="1">
          <a:blip r:embed="rId2"/>
          <a:srcRect b="22692"/>
          <a:stretch/>
        </p:blipFill>
        <p:spPr>
          <a:xfrm>
            <a:off x="0" y="3083462"/>
            <a:ext cx="12192000" cy="2607475"/>
          </a:xfrm>
          <a:prstGeom prst="rect">
            <a:avLst/>
          </a:prstGeom>
        </p:spPr>
      </p:pic>
      <p:pic>
        <p:nvPicPr>
          <p:cNvPr id="13" name="Tijdelijke aanduiding voor inhoud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83462"/>
            <a:ext cx="12192000" cy="337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83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906</TotalTime>
  <Words>479</Words>
  <Application>Microsoft Office PowerPoint</Application>
  <PresentationFormat>Breedbeeld</PresentationFormat>
  <Paragraphs>150</Paragraphs>
  <Slides>18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4" baseType="lpstr">
      <vt:lpstr>Arial</vt:lpstr>
      <vt:lpstr>Calibri</vt:lpstr>
      <vt:lpstr>Trebuchet MS</vt:lpstr>
      <vt:lpstr>Wingdings 3</vt:lpstr>
      <vt:lpstr>Facet</vt:lpstr>
      <vt:lpstr>Microsoft Excel 97-2003-werkblad</vt:lpstr>
      <vt:lpstr>Beste havo 4. </vt:lpstr>
      <vt:lpstr>Programma aankomende  3 lessen</vt:lpstr>
      <vt:lpstr>De kosten van duurzame productiemiddelen.</vt:lpstr>
      <vt:lpstr>Om de afschrijving te bepalen moet je weten hoelang het product mee gaat.</vt:lpstr>
      <vt:lpstr>2 systemen.</vt:lpstr>
      <vt:lpstr>Zelfstandig maken opdracht 90</vt:lpstr>
      <vt:lpstr>PowerPoint-presentatie</vt:lpstr>
      <vt:lpstr>Zelfstandig maken opdracht 91</vt:lpstr>
      <vt:lpstr>PowerPoint-presentatie</vt:lpstr>
      <vt:lpstr>Zelfstandig maken opdracht 92</vt:lpstr>
      <vt:lpstr>PowerPoint-presentatie</vt:lpstr>
      <vt:lpstr>Les 2 oefenopgaves </vt:lpstr>
      <vt:lpstr>Oefenopgave 1</vt:lpstr>
      <vt:lpstr>PowerPoint-presentatie</vt:lpstr>
      <vt:lpstr>Oefenopgave 2</vt:lpstr>
      <vt:lpstr>PowerPoint-presentatie</vt:lpstr>
      <vt:lpstr>Oefenopgave 3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99</cp:revision>
  <dcterms:created xsi:type="dcterms:W3CDTF">2017-01-22T09:51:43Z</dcterms:created>
  <dcterms:modified xsi:type="dcterms:W3CDTF">2017-12-11T10:12:32Z</dcterms:modified>
</cp:coreProperties>
</file>